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92" r:id="rId3"/>
    <p:sldId id="282" r:id="rId5"/>
    <p:sldId id="297" r:id="rId6"/>
    <p:sldId id="298" r:id="rId7"/>
    <p:sldId id="312" r:id="rId8"/>
    <p:sldId id="293" r:id="rId9"/>
    <p:sldId id="299" r:id="rId10"/>
    <p:sldId id="286" r:id="rId11"/>
    <p:sldId id="305" r:id="rId12"/>
    <p:sldId id="306" r:id="rId13"/>
    <p:sldId id="300" r:id="rId14"/>
    <p:sldId id="301" r:id="rId15"/>
    <p:sldId id="302" r:id="rId16"/>
    <p:sldId id="303" r:id="rId17"/>
    <p:sldId id="323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FF660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67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大量性：观测数据缺乏卫星遥感观测同样的数据量 </a:t>
            </a:r>
            <a:endParaRPr kumimoji="0" lang="zh-CN" altLang="en-US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高速性：少量数据可以是高速测量的，仿真数据具有高速性</a:t>
            </a:r>
            <a:endParaRPr kumimoji="0" lang="zh-CN" altLang="en-US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多样性：潜标、长短期观测设备、随船声纳</a:t>
            </a:r>
            <a:endParaRPr kumimoji="0" lang="zh-CN" altLang="en-US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价值密度：数据受到信噪比影响价值随距离变化</a:t>
            </a:r>
            <a:endParaRPr kumimoji="0" lang="zh-CN" altLang="en-US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真实性：测量结果真实，传播损失数据不真实包含混响和噪声</a:t>
            </a:r>
            <a:endParaRPr kumimoji="0" lang="zh-CN" altLang="en-US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仿真数据满足大量、高速、多样、高价值密度四个特征；</a:t>
            </a:r>
            <a:endParaRPr kumimoji="0" lang="zh-CN" altLang="en-US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>
                <a:sym typeface="+mn-ea"/>
              </a:rPr>
              <a:t>实测数据满足多样性、真实性两个特征。所以当前情况下仿真数据优于实测数据。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67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67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8" name="Google Shape;9568;gc78d6e9d98_5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9" name="Google Shape;9569;gc78d6e9d98_5_2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纯粹的数据驱动方法</a:t>
            </a:r>
            <a:r>
              <a:rPr lang="zh-CN"/>
              <a:t>具有</a:t>
            </a:r>
            <a:r>
              <a:t>"</a:t>
            </a:r>
            <a:r>
              <a:rPr lang="zh-CN"/>
              <a:t>单纯</a:t>
            </a:r>
            <a:r>
              <a:t>"性</a:t>
            </a:r>
            <a:r>
              <a:rPr lang="zh-CN"/>
              <a:t>。这里存在一个</a:t>
            </a:r>
            <a:r>
              <a:t>问题，像这样使用纯数据驱动的方法会有很大的弊端。上面的动画中</a:t>
            </a:r>
            <a:r>
              <a:rPr lang="zh-CN"/>
              <a:t>采用</a:t>
            </a:r>
            <a:r>
              <a:t>未知物理过程的实际值（灰线）。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你可以看到，虽然神经网络在实验数据附近准确地模拟了物理过程，但它未能从这个训练数据中概括出来。由于只依赖数据，人们可以说它还没有真正 "理解 "这个科学问题。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78327f1586_217_2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78327f1586_217_291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true" noChangeArrowheads="true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true" noChangeArrowheads="true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true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true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true"/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2.jpe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true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true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6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26.png"/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 noChangeArrowheads="true"/>
          </p:cNvSpPr>
          <p:nvPr>
            <p:ph type="ctrTitle"/>
          </p:nvPr>
        </p:nvSpPr>
        <p:spPr/>
        <p:txBody>
          <a:bodyPr/>
          <a:p>
            <a:r>
              <a:rPr lang="zh-CN" altLang="en-US" sz="4000" b="1">
                <a:solidFill>
                  <a:schemeClr val="tx1"/>
                </a:solidFill>
              </a:rPr>
              <a:t>数据驱动的声场预报</a:t>
            </a:r>
            <a:endParaRPr lang="zh-CN" altLang="en-US" sz="4000" b="1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true" noChangeArrowheads="true"/>
          </p:cNvSpPr>
          <p:nvPr>
            <p:ph type="subTitle" idx="1"/>
          </p:nvPr>
        </p:nvSpPr>
        <p:spPr>
          <a:xfrm>
            <a:off x="626745" y="2422525"/>
            <a:ext cx="10949305" cy="2357120"/>
          </a:xfrm>
        </p:spPr>
        <p:txBody>
          <a:bodyPr/>
          <a:p>
            <a:r>
              <a:rPr lang="zh-CN" altLang="en-US" sz="3600">
                <a:solidFill>
                  <a:schemeClr val="tx1"/>
                </a:solidFill>
              </a:rPr>
              <a:t>基于物理信息网络的声场智能预报研究</a:t>
            </a:r>
            <a:endParaRPr lang="zh-CN" altLang="en-US" sz="3600">
              <a:solidFill>
                <a:schemeClr val="tx1"/>
              </a:solidFill>
            </a:endParaRPr>
          </a:p>
          <a:p>
            <a:r>
              <a:rPr lang="en-US" altLang="zh-CN" sz="3600"/>
              <a:t>		                          </a:t>
            </a:r>
            <a:endParaRPr lang="en-US" altLang="zh-CN" sz="3600"/>
          </a:p>
          <a:p>
            <a:r>
              <a:rPr lang="en-US" altLang="zh-CN" sz="3600"/>
              <a:t>						</a:t>
            </a:r>
            <a:r>
              <a:rPr lang="zh-CN" altLang="en-US" sz="2800">
                <a:solidFill>
                  <a:schemeClr val="tx1"/>
                </a:solidFill>
              </a:rPr>
              <a:t>报告人：徐亮，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张海刚</a:t>
            </a:r>
            <a:r>
              <a:rPr lang="en-US" altLang="zh-CN" sz="2800">
                <a:solidFill>
                  <a:schemeClr val="tx1"/>
                </a:solidFill>
                <a:sym typeface="+mn-ea"/>
              </a:rPr>
              <a:t>*</a:t>
            </a:r>
            <a:endParaRPr lang="en-US" altLang="zh-CN" sz="2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7"/>
          <p:cNvSpPr txBox="true"/>
          <p:nvPr/>
        </p:nvSpPr>
        <p:spPr>
          <a:xfrm>
            <a:off x="6532245" y="2533650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声压实部的精确解和网络预测结果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" name="Picture 0" descr="fig3-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595" y="129540"/>
            <a:ext cx="6228080" cy="233553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884545" y="1310005"/>
            <a:ext cx="203200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8996045" y="1297305"/>
            <a:ext cx="203200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8" name="TextBox 57"/>
          <p:cNvSpPr txBox="true"/>
          <p:nvPr/>
        </p:nvSpPr>
        <p:spPr>
          <a:xfrm>
            <a:off x="6532245" y="5861050"/>
            <a:ext cx="4268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l-GR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声压虚部的精确解和网络预测结果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fig3-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30" y="3156585"/>
            <a:ext cx="6228080" cy="23355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008745" y="4342765"/>
            <a:ext cx="203200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5" name="Straight Connector 4"/>
          <p:cNvCxnSpPr/>
          <p:nvPr/>
        </p:nvCxnSpPr>
        <p:spPr>
          <a:xfrm>
            <a:off x="5909945" y="4342765"/>
            <a:ext cx="203200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fig3-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" y="287020"/>
            <a:ext cx="5457825" cy="2046605"/>
          </a:xfrm>
          <a:prstGeom prst="rect">
            <a:avLst/>
          </a:prstGeom>
        </p:spPr>
      </p:pic>
      <p:sp>
        <p:nvSpPr>
          <p:cNvPr id="8" name="TextBox 57"/>
          <p:cNvSpPr txBox="true"/>
          <p:nvPr/>
        </p:nvSpPr>
        <p:spPr>
          <a:xfrm>
            <a:off x="862330" y="2533650"/>
            <a:ext cx="433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y=5m</a:t>
            </a:r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复数声压的精确解和网络预测结果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fig3-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" y="3238500"/>
            <a:ext cx="5452745" cy="2045335"/>
          </a:xfrm>
          <a:prstGeom prst="rect">
            <a:avLst/>
          </a:prstGeom>
        </p:spPr>
      </p:pic>
      <p:sp>
        <p:nvSpPr>
          <p:cNvPr id="10" name="TextBox 57"/>
          <p:cNvSpPr txBox="true"/>
          <p:nvPr/>
        </p:nvSpPr>
        <p:spPr>
          <a:xfrm>
            <a:off x="334645" y="5445760"/>
            <a:ext cx="4923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复数声压预测与理论值之间的逐点误差：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l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(a)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实数部分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;(b)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虚数部分。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误差在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1e-3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量级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,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在近声源点由于声源奇异性误差较高，局部点精度可以达到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1e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-6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。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225" y="745490"/>
            <a:ext cx="6038850" cy="3390900"/>
          </a:xfrm>
          <a:prstGeom prst="rect">
            <a:avLst/>
          </a:prstGeom>
        </p:spPr>
      </p:pic>
      <p:sp>
        <p:nvSpPr>
          <p:cNvPr id="9571" name="Google Shape;9571;p134"/>
          <p:cNvSpPr txBox="true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4"/>
                </a:solidFill>
                <a:effectLst/>
              </a:rPr>
              <a:t>基于抛物方程方法的数据集生成</a:t>
            </a:r>
            <a:r>
              <a:rPr lang="zh-CN" altLang="en-US" sz="2800">
                <a:solidFill>
                  <a:schemeClr val="accent4"/>
                </a:solidFill>
                <a:effectLst/>
                <a:sym typeface="+mn-ea"/>
              </a:rPr>
              <a:t>（已完成）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Picture 2" descr="fig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745490"/>
            <a:ext cx="4855845" cy="3642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true"/>
              <p:nvPr/>
            </p:nvSpPr>
            <p:spPr>
              <a:xfrm>
                <a:off x="446342" y="4316666"/>
                <a:ext cx="3898265" cy="4241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图为声压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𝑃</m:t>
                      </m:r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,进行了变换：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e>
                      </m:acc>
                      <m:r>
                        <a:rPr lang="en-US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446342" y="4316666"/>
                <a:ext cx="3898265" cy="424180"/>
              </a:xfrm>
              <a:prstGeom prst="rect">
                <a:avLst/>
              </a:prstGeom>
              <a:blipFill rotWithShape="true">
                <a:blip r:embed="rId3"/>
                <a:stretch>
                  <a:fillRect l="-15" t="-135" r="15" b="13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true"/>
          <p:nvPr/>
        </p:nvSpPr>
        <p:spPr>
          <a:xfrm>
            <a:off x="383540" y="4999355"/>
            <a:ext cx="4098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提取抛物方程进行换算去掉几何衰减后的复数声压数据作为数据集。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仿真结果为</a:t>
            </a:r>
            <a:r>
              <a:rPr lang="en-US" altLang="zh-CN"/>
              <a:t>RAM</a:t>
            </a:r>
            <a:r>
              <a:rPr lang="zh-CN" altLang="en-US"/>
              <a:t>程序自带算例。</a:t>
            </a:r>
            <a:endParaRPr lang="zh-CN" altLang="en-US"/>
          </a:p>
        </p:txBody>
      </p:sp>
      <p:sp>
        <p:nvSpPr>
          <p:cNvPr id="13" name="Content Placeholder 12"/>
          <p:cNvSpPr>
            <a:spLocks noGrp="true"/>
          </p:cNvSpPr>
          <p:nvPr>
            <p:ph sz="half" idx="2"/>
          </p:nvPr>
        </p:nvSpPr>
        <p:spPr>
          <a:xfrm>
            <a:off x="4696460" y="4316730"/>
            <a:ext cx="6602095" cy="211963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分为两个数据集：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声压实数部分：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Real-Pre</a:t>
            </a:r>
            <a:endParaRPr kumimoji="0" lang="en-US" altLang="zh-CN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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声压虚数部分：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Image-Pre</a:t>
            </a:r>
            <a:endParaRPr kumimoji="0" lang="en-US" altLang="zh-CN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对于距离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、深度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、声速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的三维变量数据集如上图所示。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数据集是一个（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R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Z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r>
              <a:rPr kumimoji="0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）和复数声压值的映射关系。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Content Placeholder 12"/>
          <p:cNvSpPr>
            <a:spLocks noGrp="true"/>
          </p:cNvSpPr>
          <p:nvPr/>
        </p:nvSpPr>
        <p:spPr>
          <a:xfrm>
            <a:off x="883285" y="1085850"/>
            <a:ext cx="2985135" cy="21869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6" name="Content Placeholder 12"/>
          <p:cNvSpPr>
            <a:spLocks noGrp="true"/>
          </p:cNvSpPr>
          <p:nvPr/>
        </p:nvSpPr>
        <p:spPr>
          <a:xfrm>
            <a:off x="2312670" y="1085850"/>
            <a:ext cx="2985135" cy="218694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cxnSp>
        <p:nvCxnSpPr>
          <p:cNvPr id="7" name="Straight Connector 6"/>
          <p:cNvCxnSpPr>
            <a:stCxn id="6" idx="0"/>
            <a:endCxn id="6" idx="2"/>
          </p:cNvCxnSpPr>
          <p:nvPr/>
        </p:nvCxnSpPr>
        <p:spPr>
          <a:xfrm>
            <a:off x="3805555" y="1073150"/>
            <a:ext cx="0" cy="218694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" name="Curved Down Arrow 7"/>
          <p:cNvSpPr/>
          <p:nvPr/>
        </p:nvSpPr>
        <p:spPr>
          <a:xfrm>
            <a:off x="89979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Curved Down Arrow 8"/>
          <p:cNvSpPr/>
          <p:nvPr/>
        </p:nvSpPr>
        <p:spPr>
          <a:xfrm>
            <a:off x="245173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3943985" y="595630"/>
            <a:ext cx="1353820" cy="404495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2" name="Text Box 11"/>
          <p:cNvSpPr txBox="true"/>
          <p:nvPr/>
        </p:nvSpPr>
        <p:spPr>
          <a:xfrm>
            <a:off x="285750" y="3929380"/>
            <a:ext cx="15824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初始声压和声速</a:t>
            </a:r>
            <a:endParaRPr lang="zh-CN" altLang="en-US" sz="2400"/>
          </a:p>
        </p:txBody>
      </p:sp>
      <p:sp>
        <p:nvSpPr>
          <p:cNvPr id="14" name="Text Box 13"/>
          <p:cNvSpPr txBox="true"/>
          <p:nvPr/>
        </p:nvSpPr>
        <p:spPr>
          <a:xfrm>
            <a:off x="391160" y="5062855"/>
            <a:ext cx="1921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构建算子</a:t>
            </a:r>
            <a:r>
              <a:rPr lang="en-US" altLang="zh-CN" sz="2800"/>
              <a:t>X</a:t>
            </a:r>
            <a:endParaRPr lang="en-US" altLang="zh-CN" sz="2800"/>
          </a:p>
        </p:txBody>
      </p:sp>
      <p:sp>
        <p:nvSpPr>
          <p:cNvPr id="15" name="Text Box 14"/>
          <p:cNvSpPr txBox="true"/>
          <p:nvPr/>
        </p:nvSpPr>
        <p:spPr>
          <a:xfrm>
            <a:off x="676910" y="3377565"/>
            <a:ext cx="38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6" name="Text Box 15"/>
          <p:cNvSpPr txBox="true"/>
          <p:nvPr/>
        </p:nvSpPr>
        <p:spPr>
          <a:xfrm>
            <a:off x="2066290" y="3377565"/>
            <a:ext cx="47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dr</a:t>
            </a:r>
            <a:endParaRPr lang="en-US"/>
          </a:p>
        </p:txBody>
      </p:sp>
      <p:sp>
        <p:nvSpPr>
          <p:cNvPr id="17" name="Text Box 16"/>
          <p:cNvSpPr txBox="true"/>
          <p:nvPr/>
        </p:nvSpPr>
        <p:spPr>
          <a:xfrm>
            <a:off x="3566160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2*dr</a:t>
            </a:r>
            <a:endParaRPr lang="en-US"/>
          </a:p>
        </p:txBody>
      </p:sp>
      <p:sp>
        <p:nvSpPr>
          <p:cNvPr id="18" name="Text Box 17"/>
          <p:cNvSpPr txBox="true"/>
          <p:nvPr/>
        </p:nvSpPr>
        <p:spPr>
          <a:xfrm>
            <a:off x="4939665" y="3377565"/>
            <a:ext cx="78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n*dr</a:t>
            </a:r>
            <a:endParaRPr lang="en-US"/>
          </a:p>
        </p:txBody>
      </p:sp>
      <p:cxnSp>
        <p:nvCxnSpPr>
          <p:cNvPr id="19" name="Straight Arrow Connector 18"/>
          <p:cNvCxnSpPr>
            <a:stCxn id="12" idx="0"/>
            <a:endCxn id="1" idx="1"/>
          </p:cNvCxnSpPr>
          <p:nvPr/>
        </p:nvCxnSpPr>
        <p:spPr>
          <a:xfrm flipH="true" flipV="true">
            <a:off x="883285" y="2166620"/>
            <a:ext cx="193675" cy="175006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Straight Arrow Connector 19"/>
          <p:cNvCxnSpPr>
            <a:stCxn id="14" idx="0"/>
            <a:endCxn id="6" idx="1"/>
          </p:cNvCxnSpPr>
          <p:nvPr/>
        </p:nvCxnSpPr>
        <p:spPr>
          <a:xfrm flipV="true">
            <a:off x="1351915" y="2166620"/>
            <a:ext cx="960755" cy="2883535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Straight Arrow Connector 20"/>
          <p:cNvCxnSpPr>
            <a:stCxn id="6" idx="1"/>
            <a:endCxn id="22" idx="1"/>
          </p:cNvCxnSpPr>
          <p:nvPr/>
        </p:nvCxnSpPr>
        <p:spPr>
          <a:xfrm>
            <a:off x="2312670" y="2179320"/>
            <a:ext cx="499745" cy="2872105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2" name="Text Box 21"/>
          <p:cNvSpPr txBox="true"/>
          <p:nvPr/>
        </p:nvSpPr>
        <p:spPr>
          <a:xfrm>
            <a:off x="2812415" y="4759325"/>
            <a:ext cx="2127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/>
              <a:t>预报声压</a:t>
            </a:r>
            <a:endParaRPr lang="zh-CN" sz="3200"/>
          </a:p>
        </p:txBody>
      </p:sp>
      <p:cxnSp>
        <p:nvCxnSpPr>
          <p:cNvPr id="23" name="Straight Arrow Connector 22"/>
          <p:cNvCxnSpPr>
            <a:stCxn id="12" idx="0"/>
          </p:cNvCxnSpPr>
          <p:nvPr/>
        </p:nvCxnSpPr>
        <p:spPr>
          <a:xfrm flipV="true">
            <a:off x="1076960" y="2223770"/>
            <a:ext cx="1231265" cy="169291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5" name="Content Placeholder 24"/>
          <p:cNvSpPr>
            <a:spLocks noGrp="true"/>
          </p:cNvSpPr>
          <p:nvPr>
            <p:ph sz="half" idx="2"/>
          </p:nvPr>
        </p:nvSpPr>
        <p:spPr>
          <a:xfrm>
            <a:off x="5722620" y="1057275"/>
            <a:ext cx="5956300" cy="399415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variational PINNs</a:t>
            </a:r>
            <a:endParaRPr kumimoji="0" lang="en-US" altLang="zh-CN" sz="280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conservative PINNs</a:t>
            </a:r>
            <a:endParaRPr kumimoji="0" lang="en-US" altLang="zh-CN" sz="280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pPINNs</a:t>
            </a:r>
            <a:r>
              <a:rPr kumimoji="0" lang="zh-CN" altLang="en-US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parareal PINNs</a:t>
            </a:r>
            <a:endParaRPr kumimoji="0" lang="en-US" altLang="zh-CN" sz="280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00B050"/>
                </a:solidFill>
                <a:latin typeface="+mn-lt"/>
                <a:ea typeface="+mn-ea"/>
                <a:cs typeface="+mn-cs"/>
                <a:sym typeface="+mn-ea"/>
              </a:rPr>
              <a:t>fractional PINNs</a:t>
            </a:r>
            <a:endParaRPr kumimoji="0" lang="en-US" altLang="zh-CN" sz="2800" i="0" u="none" strike="noStrike" kern="1200" cap="none" spc="0" normalizeH="0" baseline="0" noProof="1">
              <a:solidFill>
                <a:srgbClr val="00B05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stochastic PINNs</a:t>
            </a:r>
            <a:endParaRPr kumimoji="0" lang="en-US" altLang="zh-CN" sz="2800" i="0" u="none" strike="noStrike" kern="1200" cap="none" spc="0" normalizeH="0" baseline="0" noProof="1">
              <a:solidFill>
                <a:srgbClr val="FF000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FF6600"/>
                </a:solidFill>
                <a:latin typeface="+mn-lt"/>
                <a:ea typeface="+mn-ea"/>
                <a:cs typeface="+mn-cs"/>
                <a:sym typeface="+mn-ea"/>
              </a:rPr>
              <a:t>Levy process PINNs</a:t>
            </a:r>
            <a:endParaRPr kumimoji="0" lang="en-US" altLang="zh-CN" sz="2800" i="0" u="none" strike="noStrike" kern="1200" cap="none" spc="0" normalizeH="0" baseline="0" noProof="1">
              <a:solidFill>
                <a:srgbClr val="FFC00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</a:pP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nPINNs</a:t>
            </a:r>
            <a:r>
              <a:rPr kumimoji="0" lang="zh-CN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：</a:t>
            </a:r>
            <a:r>
              <a:rPr kumimoji="0" lang="en-US" altLang="zh-CN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NonLocal PINNs</a:t>
            </a:r>
            <a:r>
              <a:rPr kumimoji="0" lang="en-US" altLang="en-US" sz="28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...</a:t>
            </a:r>
            <a:endParaRPr kumimoji="0" lang="en-US" altLang="en-US" sz="2800" i="0" u="none" strike="noStrike" kern="1200" cap="none" spc="0" normalizeH="0" baseline="0" noProof="1">
              <a:solidFill>
                <a:srgbClr val="202020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5-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20520" y="122555"/>
            <a:ext cx="8334375" cy="2737485"/>
          </a:xfrm>
          <a:prstGeom prst="rect">
            <a:avLst/>
          </a:prstGeom>
        </p:spPr>
      </p:pic>
      <p:pic>
        <p:nvPicPr>
          <p:cNvPr id="4" name="Picture 3" descr="fig5_loss_history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" y="3105785"/>
            <a:ext cx="4001770" cy="2667635"/>
          </a:xfrm>
          <a:prstGeom prst="rect">
            <a:avLst/>
          </a:prstGeom>
        </p:spPr>
      </p:pic>
      <p:pic>
        <p:nvPicPr>
          <p:cNvPr id="5" name="Picture 4" descr="fig5-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40" y="3232785"/>
            <a:ext cx="3842385" cy="2561590"/>
          </a:xfrm>
          <a:prstGeom prst="rect">
            <a:avLst/>
          </a:prstGeom>
        </p:spPr>
      </p:pic>
      <p:sp>
        <p:nvSpPr>
          <p:cNvPr id="28" name="TextBox 57"/>
          <p:cNvSpPr txBox="true"/>
          <p:nvPr/>
        </p:nvSpPr>
        <p:spPr>
          <a:xfrm>
            <a:off x="562538" y="2860338"/>
            <a:ext cx="10629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精确解和网络预报结果比较：（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）采用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RAM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作为数据来源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）结合分裂步进和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PINNs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的网络预报结果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7"/>
          <p:cNvSpPr txBox="true"/>
          <p:nvPr/>
        </p:nvSpPr>
        <p:spPr>
          <a:xfrm>
            <a:off x="3126033" y="5794673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训练损失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57"/>
          <p:cNvSpPr txBox="true"/>
          <p:nvPr/>
        </p:nvSpPr>
        <p:spPr>
          <a:xfrm>
            <a:off x="7217338" y="5794673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声速剖面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fig5-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357630"/>
            <a:ext cx="4919345" cy="3569335"/>
          </a:xfrm>
          <a:prstGeom prst="rect">
            <a:avLst/>
          </a:prstGeom>
        </p:spPr>
      </p:pic>
      <p:pic>
        <p:nvPicPr>
          <p:cNvPr id="2" name="Picture 1" descr="fig5-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90" y="1357630"/>
            <a:ext cx="4919345" cy="3569335"/>
          </a:xfrm>
          <a:prstGeom prst="rect">
            <a:avLst/>
          </a:prstGeom>
        </p:spPr>
      </p:pic>
      <p:sp>
        <p:nvSpPr>
          <p:cNvPr id="28" name="TextBox 57"/>
          <p:cNvSpPr txBox="true"/>
          <p:nvPr/>
        </p:nvSpPr>
        <p:spPr>
          <a:xfrm>
            <a:off x="4126793" y="5366048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不同深度声压传播损失结果比较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8175" y="483235"/>
            <a:ext cx="3847465" cy="2835910"/>
            <a:chOff x="30" y="34"/>
            <a:chExt cx="12638" cy="9480"/>
          </a:xfrm>
        </p:grpSpPr>
        <p:pic>
          <p:nvPicPr>
            <p:cNvPr id="3" name="Picture 2" descr="fig5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" y="34"/>
              <a:ext cx="12639" cy="948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true">
              <a:off x="1559" y="4532"/>
              <a:ext cx="4533" cy="19"/>
            </a:xfrm>
            <a:prstGeom prst="line">
              <a:avLst/>
            </a:prstGeom>
            <a:gradFill rotWithShape="false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true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Straight Connector 4"/>
            <p:cNvCxnSpPr/>
            <p:nvPr/>
          </p:nvCxnSpPr>
          <p:spPr>
            <a:xfrm flipV="true">
              <a:off x="6092" y="2840"/>
              <a:ext cx="4784" cy="1692"/>
            </a:xfrm>
            <a:prstGeom prst="line">
              <a:avLst/>
            </a:prstGeom>
            <a:gradFill rotWithShape="false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true"/>
            </a:gradFill>
            <a:ln w="76200" cap="flat" cmpd="sng" algn="ctr">
              <a:solidFill>
                <a:srgbClr val="20202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" name="Content Placeholder 24"/>
          <p:cNvSpPr>
            <a:spLocks noGrp="true"/>
          </p:cNvSpPr>
          <p:nvPr>
            <p:ph sz="half" idx="2"/>
          </p:nvPr>
        </p:nvSpPr>
        <p:spPr>
          <a:xfrm>
            <a:off x="1402080" y="3445510"/>
            <a:ext cx="9126220" cy="3120390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对区域海洋环境，某些环境参数对声场的影响是固定的，比如海底以下介质的声速剖面、孔隙率等基本是不变的但是很难测量。如果仅对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波导内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物理机制进行学习，从实验结果出发包含这些机理可以克服环境采样的困难，把测量的参数控制在水中。</a:t>
            </a:r>
            <a:endParaRPr kumimoji="0" lang="zh-CN" altLang="en-US" sz="2000" i="0" u="none" strike="noStrike" kern="1200" cap="none" spc="0" normalizeH="0" baseline="0" noProof="1">
              <a:solidFill>
                <a:srgbClr val="20202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对于不同频率，传统计算声场方法需要考虑不同理论的适用环境。这里可以通过训练得到一个包含所有模型的模型。实现声场预报的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函数化特别是三维</a:t>
            </a:r>
            <a:r>
              <a:rPr kumimoji="0" lang="zh-CN" altLang="en-US" sz="200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声场预报的函数化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  <a:endParaRPr kumimoji="0" lang="zh-CN" altLang="en-US" sz="2000" i="0" u="none" strike="noStrike" kern="1200" cap="none" spc="0" normalizeH="0" baseline="0" noProof="1">
              <a:solidFill>
                <a:srgbClr val="202020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</a:pP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存在实验测量数据到环境参数的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FF0000"/>
                </a:solidFill>
                <a:latin typeface="+mn-lt"/>
                <a:ea typeface="+mn-ea"/>
                <a:cs typeface="+mn-cs"/>
                <a:sym typeface="+mn-ea"/>
              </a:rPr>
              <a:t>逆问题</a:t>
            </a:r>
            <a:r>
              <a:rPr kumimoji="0" lang="zh-CN" altLang="en-US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。声源位置、环境参数实际是方程的一部分，可以通过训练方程的系数的方法得到环境参数。</a:t>
            </a:r>
            <a:r>
              <a:rPr kumimoji="0" lang="en-US" altLang="zh-CN" sz="200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	</a:t>
            </a:r>
            <a:endParaRPr kumimoji="0" lang="en-US" altLang="zh-CN" sz="2000" i="0" u="none" strike="noStrike" kern="1200" cap="none" spc="0" normalizeH="0" baseline="0" noProof="1">
              <a:solidFill>
                <a:srgbClr val="202020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8" name="Picture 7" descr="fig5-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640" y="483235"/>
            <a:ext cx="3842385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70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p134"/>
          <p:cNvSpPr txBox="true"/>
          <p:nvPr/>
        </p:nvSpPr>
        <p:spPr>
          <a:xfrm>
            <a:off x="1192965" y="204390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altLang="en-GB" sz="2400" u="sng"/>
              <a:t>研究目的</a:t>
            </a:r>
            <a:r>
              <a:rPr lang="zh-CN" altLang="en-GB" sz="2400"/>
              <a:t>：从测量数据中提取高质量的信息，并进行声场预测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Google Shape;9572;p134"/>
          <p:cNvSpPr txBox="true"/>
          <p:nvPr/>
        </p:nvSpPr>
        <p:spPr>
          <a:xfrm>
            <a:off x="820855" y="590470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</a:bodyPr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海洋声场具有不确定性</a:t>
            </a: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Picture 21" descr="sdc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202055"/>
            <a:ext cx="4358005" cy="3268980"/>
          </a:xfrm>
          <a:prstGeom prst="rect">
            <a:avLst/>
          </a:prstGeom>
        </p:spPr>
      </p:pic>
      <p:pic>
        <p:nvPicPr>
          <p:cNvPr id="26" name="Picture 25" descr="fig5abc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1202055"/>
            <a:ext cx="4479925" cy="3361055"/>
          </a:xfrm>
          <a:prstGeom prst="rect">
            <a:avLst/>
          </a:prstGeom>
        </p:spPr>
      </p:pic>
      <p:sp>
        <p:nvSpPr>
          <p:cNvPr id="58" name="TextBox 57"/>
          <p:cNvSpPr txBox="true"/>
          <p:nvPr/>
        </p:nvSpPr>
        <p:spPr>
          <a:xfrm>
            <a:off x="1928423" y="4575473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不确定海洋环境参数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57"/>
          <p:cNvSpPr txBox="true"/>
          <p:nvPr/>
        </p:nvSpPr>
        <p:spPr>
          <a:xfrm>
            <a:off x="5876218" y="4575473"/>
            <a:ext cx="4839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不确定海洋环境中声场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[5th, 95th]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置信度分析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57"/>
          <p:cNvSpPr txBox="true"/>
          <p:nvPr/>
        </p:nvSpPr>
        <p:spPr>
          <a:xfrm>
            <a:off x="869315" y="5974080"/>
            <a:ext cx="9155430" cy="6451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l-GR" dirty="0">
                <a:ln>
                  <a:noFill/>
                </a:ln>
              </a:rPr>
              <a:t>受到海洋环境和测量手段的限制，海洋环境参数具有不确定性，并导致声场预报结果具有不确定性，更是直接影响到声纳作用距离的预报。</a:t>
            </a:r>
            <a:endParaRPr lang="zh-CN" altLang="el-GR" dirty="0">
              <a:ln>
                <a:noFill/>
              </a:ln>
            </a:endParaRPr>
          </a:p>
        </p:txBody>
      </p:sp>
      <p:sp>
        <p:nvSpPr>
          <p:cNvPr id="12" name="Google Shape;9467;p130"/>
          <p:cNvSpPr/>
          <p:nvPr/>
        </p:nvSpPr>
        <p:spPr>
          <a:xfrm>
            <a:off x="869315" y="4943475"/>
            <a:ext cx="7778115" cy="9385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false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声纳作用需要计算优质因数</a:t>
            </a:r>
            <a:r>
              <a:rPr lang="en-US" altLang="zh-CN"/>
              <a:t>FM</a:t>
            </a:r>
            <a:r>
              <a:rPr lang="zh-CN" altLang="en-US"/>
              <a:t>，作用距离即为</a:t>
            </a:r>
            <a:r>
              <a:rPr lang="en-US" altLang="zh-CN"/>
              <a:t>TL</a:t>
            </a:r>
            <a:r>
              <a:rPr lang="zh-CN" altLang="en-US"/>
              <a:t>等于</a:t>
            </a:r>
            <a:r>
              <a:rPr lang="en-US" altLang="zh-CN"/>
              <a:t>FM</a:t>
            </a:r>
            <a:r>
              <a:rPr lang="zh-CN" altLang="en-US"/>
              <a:t>的距离：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）被动声纳：</a:t>
            </a:r>
            <a:r>
              <a:rPr lang="en-US" altLang="zh-CN"/>
              <a:t>      TL   = SL-NL+DI-DT        = FM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）主动声纳：</a:t>
            </a:r>
            <a:r>
              <a:rPr lang="en-US" altLang="zh-CN"/>
              <a:t> 2</a:t>
            </a:r>
            <a:r>
              <a:rPr lang="zh-CN" altLang="en-US"/>
              <a:t>（</a:t>
            </a:r>
            <a:r>
              <a:rPr lang="en-US" altLang="zh-CN"/>
              <a:t>TL</a:t>
            </a:r>
            <a:r>
              <a:rPr lang="zh-CN" altLang="en-US"/>
              <a:t>）</a:t>
            </a:r>
            <a:r>
              <a:rPr lang="en-US" altLang="zh-CN"/>
              <a:t>= SL+TS-NL+DI-DT = FM</a:t>
            </a:r>
            <a:r>
              <a:rPr lang="zh-CN" altLang="en-US">
                <a:sym typeface="+mn-ea"/>
              </a:rPr>
              <a:t>（噪声背景）</a:t>
            </a:r>
            <a:endParaRPr lang="zh-CN" altLang="en-US">
              <a:sym typeface="+mn-ea"/>
            </a:endParaRPr>
          </a:p>
        </p:txBody>
      </p:sp>
      <p:cxnSp>
        <p:nvCxnSpPr>
          <p:cNvPr id="1" name="Straight Connector 0"/>
          <p:cNvCxnSpPr/>
          <p:nvPr/>
        </p:nvCxnSpPr>
        <p:spPr>
          <a:xfrm>
            <a:off x="6455410" y="1770380"/>
            <a:ext cx="390017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38100" cap="flat" cmpd="sng" algn="ctr">
            <a:solidFill>
              <a:srgbClr val="99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" name="Text Box 1"/>
          <p:cNvSpPr txBox="true"/>
          <p:nvPr/>
        </p:nvSpPr>
        <p:spPr>
          <a:xfrm>
            <a:off x="10197465" y="161163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FM</a:t>
            </a:r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>
          <a:xfrm flipH="true">
            <a:off x="7145020" y="2837815"/>
            <a:ext cx="1896745" cy="544195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9238615" y="2835910"/>
            <a:ext cx="159385" cy="597535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p134"/>
          <p:cNvSpPr txBox="true"/>
          <p:nvPr/>
        </p:nvSpPr>
        <p:spPr>
          <a:xfrm>
            <a:off x="1192965" y="204390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</a:bodyPr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altLang="en-GB" sz="2400" u="sng"/>
              <a:t>存在的问题</a:t>
            </a:r>
            <a:r>
              <a:rPr lang="zh-CN" altLang="en-GB" sz="2400"/>
              <a:t>：对环境参数的高需求和海洋环境参数获取的低信息量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703" name="Picture 10" descr="解释"/>
          <p:cNvPicPr>
            <a:picLocks noChangeAspect="true"/>
          </p:cNvPicPr>
          <p:nvPr/>
        </p:nvPicPr>
        <p:blipFill>
          <a:blip r:embed="rId1"/>
          <a:srcRect r="10654"/>
          <a:stretch>
            <a:fillRect/>
          </a:stretch>
        </p:blipFill>
        <p:spPr>
          <a:xfrm>
            <a:off x="6341110" y="815975"/>
            <a:ext cx="4890135" cy="3567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规律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956945"/>
            <a:ext cx="6751955" cy="3426460"/>
          </a:xfrm>
          <a:prstGeom prst="rect">
            <a:avLst/>
          </a:prstGeom>
        </p:spPr>
      </p:pic>
      <p:sp>
        <p:nvSpPr>
          <p:cNvPr id="58" name="TextBox 57"/>
          <p:cNvSpPr txBox="true"/>
          <p:nvPr/>
        </p:nvSpPr>
        <p:spPr>
          <a:xfrm>
            <a:off x="7779948" y="4562773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海洋声场工程应用中的困难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57"/>
          <p:cNvSpPr txBox="true"/>
          <p:nvPr/>
        </p:nvSpPr>
        <p:spPr>
          <a:xfrm>
            <a:off x="2216078" y="4562773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海洋声场分析现状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Content Placeholder 12"/>
          <p:cNvSpPr>
            <a:spLocks noGrp="true"/>
          </p:cNvSpPr>
          <p:nvPr>
            <p:ph sz="half" idx="2"/>
          </p:nvPr>
        </p:nvSpPr>
        <p:spPr>
          <a:xfrm>
            <a:off x="451485" y="4930775"/>
            <a:ext cx="10011410" cy="1656080"/>
          </a:xfrm>
          <a:ln>
            <a:solidFill>
              <a:schemeClr val="accent5">
                <a:lumMod val="75000"/>
              </a:schemeClr>
            </a:solidFill>
          </a:ln>
        </p:spPr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目前声纳预报结果和实际性能预报结果之间存在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rgbClr val="202020"/>
                </a:solidFill>
                <a:latin typeface="+mn-lt"/>
                <a:ea typeface="+mn-ea"/>
                <a:cs typeface="+mn-cs"/>
                <a:sym typeface="+mn-ea"/>
              </a:rPr>
              <a:t>差距</a:t>
            </a: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的原因有两方面：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AutoNum type="arabicPeriod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海洋环境参数获取受到海洋环境下传感器技术发展的限制，数据量难以满足大数量、高时空覆盖等苛刻的要求。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AutoNum type="arabicPeriod"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模型预报的基础是波动方程等已知的物理规律，对于随机性或其他未被探明物理原理的难以准确计算。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2" name="Google Shape;9572;p134"/>
          <p:cNvSpPr txBox="true"/>
          <p:nvPr/>
        </p:nvSpPr>
        <p:spPr>
          <a:xfrm>
            <a:off x="1192965" y="204390"/>
            <a:ext cx="9804800" cy="61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</a:bodyPr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altLang="en-GB" sz="2400" u="sng"/>
              <a:t>新技术</a:t>
            </a:r>
            <a:r>
              <a:rPr lang="zh-CN" altLang="en-GB" sz="2400"/>
              <a:t>：大数据和深度学习技术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true"/>
          <p:nvPr/>
        </p:nvSpPr>
        <p:spPr>
          <a:xfrm>
            <a:off x="3137463" y="4058583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采用深度学习技术分析海洋声场理论层次示意图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Content Placeholder 12"/>
          <p:cNvSpPr>
            <a:spLocks noGrp="true"/>
          </p:cNvSpPr>
          <p:nvPr>
            <p:ph sz="half" idx="2"/>
          </p:nvPr>
        </p:nvSpPr>
        <p:spPr>
          <a:xfrm>
            <a:off x="451485" y="4426585"/>
            <a:ext cx="10011410" cy="2119630"/>
          </a:xfrm>
          <a:ln>
            <a:solidFill>
              <a:schemeClr val="accent5">
                <a:lumMod val="75000"/>
              </a:schemeClr>
            </a:solidFill>
          </a:ln>
        </p:spPr>
        <p:txBody>
          <a:bodyPr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人工智能驱动需要大数据，可以总结为5V：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Volume大量，Velocity高速，Variety多样，Value价值密度和Veracity真实性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 sz="1800" b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神经网络：</a:t>
            </a:r>
            <a:r>
              <a:rPr lang="en-US" altLang="zh-CN" sz="1800" b="1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neural networks</a:t>
            </a:r>
            <a:endParaRPr lang="en-US" altLang="zh-CN" sz="1800" b="1" i="1"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lang="zh-CN" altLang="en-US" sz="1800" b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物理信息神经网络：</a:t>
            </a:r>
            <a:r>
              <a:rPr lang="en-US" altLang="zh-CN" sz="1800" b="1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Physics-informed neural networks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r>
              <a:rPr kumimoji="0" lang="zh-CN" altLang="en-US" sz="18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特点：物理信息神经网络可以从少量、含噪声数据中学习出权重。</a:t>
            </a:r>
            <a:endParaRPr kumimoji="0" lang="zh-CN" altLang="en-US" sz="1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4" name="Picture 3" descr="无标题绘图 (4)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930" y="1252220"/>
            <a:ext cx="831532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70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true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4"/>
                </a:solidFill>
                <a:effectLst/>
              </a:rPr>
              <a:t>自动差分方法</a:t>
            </a:r>
            <a:r>
              <a:rPr lang="en-US" altLang="zh-CN" sz="2800">
                <a:solidFill>
                  <a:schemeClr val="accent4"/>
                </a:solidFill>
                <a:effectLst/>
              </a:rPr>
              <a:t>: </a:t>
            </a:r>
            <a:r>
              <a:rPr lang="en-US" altLang="zh-CN" sz="2800">
                <a:solidFill>
                  <a:srgbClr val="FF0000"/>
                </a:solidFill>
                <a:effectLst/>
              </a:rPr>
              <a:t>A</a:t>
            </a:r>
            <a:r>
              <a:rPr lang="en-US" altLang="zh-CN" sz="2800">
                <a:solidFill>
                  <a:schemeClr val="accent4"/>
                </a:solidFill>
                <a:effectLst/>
              </a:rPr>
              <a:t>uto</a:t>
            </a:r>
            <a:r>
              <a:rPr lang="en-US" altLang="en-US" sz="2800">
                <a:solidFill>
                  <a:schemeClr val="accent4"/>
                </a:solidFill>
                <a:effectLst/>
              </a:rPr>
              <a:t>matic</a:t>
            </a:r>
            <a:r>
              <a:rPr lang="en-US" altLang="zh-CN" sz="2800">
                <a:solidFill>
                  <a:srgbClr val="FF0000"/>
                </a:solidFill>
                <a:effectLst/>
              </a:rPr>
              <a:t>D</a:t>
            </a:r>
            <a:r>
              <a:rPr lang="en-US" altLang="zh-CN" sz="2800">
                <a:solidFill>
                  <a:schemeClr val="accent4"/>
                </a:solidFill>
                <a:effectLst/>
              </a:rPr>
              <a:t>ifferenti</a:t>
            </a:r>
            <a:r>
              <a:rPr lang="en-US" altLang="en-US" sz="2800">
                <a:solidFill>
                  <a:schemeClr val="accent4"/>
                </a:solidFill>
                <a:effectLst/>
              </a:rPr>
              <a:t>ation</a:t>
            </a:r>
            <a:endParaRPr lang="en-US" altLang="en-US" sz="2800">
              <a:solidFill>
                <a:schemeClr val="accent4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998855"/>
            <a:ext cx="6929755" cy="4860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998855"/>
            <a:ext cx="2705100" cy="1409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/>
              <p:cNvSpPr/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10" name="Oval 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2682875"/>
                <a:ext cx="523240" cy="547370"/>
              </a:xfrm>
              <a:prstGeom prst="ellipse">
                <a:avLst/>
              </a:prstGeom>
              <a:blipFill rotWithShape="true">
                <a:blip r:embed="rId3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/>
              <p:cNvSpPr/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11" name="Oval 1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5215" y="3418205"/>
                <a:ext cx="523240" cy="547370"/>
              </a:xfrm>
              <a:prstGeom prst="ellipse">
                <a:avLst/>
              </a:prstGeom>
              <a:blipFill rotWithShape="true">
                <a:blip r:embed="rId4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/>
              <p:cNvSpPr/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</a:rPr>
                        <m:t>ℎ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12" name="Oval 1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37015" y="3018790"/>
                <a:ext cx="476885" cy="509905"/>
              </a:xfrm>
              <a:prstGeom prst="ellipse">
                <a:avLst/>
              </a:prstGeom>
              <a:blipFill rotWithShape="true">
                <a:blip r:embed="rId5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/>
              <p:cNvSpPr/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13" name="Oval 1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30565" y="3018790"/>
                <a:ext cx="476885" cy="509905"/>
              </a:xfrm>
              <a:prstGeom prst="ellipse">
                <a:avLst/>
              </a:prstGeom>
              <a:blipFill rotWithShape="true">
                <a:blip r:embed="rId6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/>
              <p:cNvSpPr/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14" name="Oval 13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43465" y="2851150"/>
                <a:ext cx="871220" cy="845185"/>
              </a:xfrm>
              <a:prstGeom prst="ellipse">
                <a:avLst/>
              </a:prstGeom>
              <a:blipFill rotWithShape="true">
                <a:blip r:embed="rId7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0" idx="6"/>
            <a:endCxn id="13" idx="1"/>
          </p:cNvCxnSpPr>
          <p:nvPr/>
        </p:nvCxnSpPr>
        <p:spPr>
          <a:xfrm>
            <a:off x="7958455" y="2940685"/>
            <a:ext cx="441960" cy="13716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Straight Arrow Connector 15"/>
          <p:cNvCxnSpPr>
            <a:stCxn id="11" idx="6"/>
            <a:endCxn id="13" idx="3"/>
          </p:cNvCxnSpPr>
          <p:nvPr/>
        </p:nvCxnSpPr>
        <p:spPr>
          <a:xfrm flipV="true">
            <a:off x="7958455" y="3437890"/>
            <a:ext cx="441960" cy="238125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>
            <a:stCxn id="13" idx="6"/>
            <a:endCxn id="12" idx="2"/>
          </p:cNvCxnSpPr>
          <p:nvPr/>
        </p:nvCxnSpPr>
        <p:spPr>
          <a:xfrm>
            <a:off x="8807450" y="3258185"/>
            <a:ext cx="329565" cy="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Straight Arrow Connector 17"/>
          <p:cNvCxnSpPr>
            <a:stCxn id="12" idx="6"/>
            <a:endCxn id="14" idx="2"/>
          </p:cNvCxnSpPr>
          <p:nvPr/>
        </p:nvCxnSpPr>
        <p:spPr>
          <a:xfrm>
            <a:off x="9613900" y="3258185"/>
            <a:ext cx="329565" cy="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/>
              <p:cNvSpPr/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19" name="Oval 18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4333875"/>
                <a:ext cx="523240" cy="547370"/>
              </a:xfrm>
              <a:prstGeom prst="ellipse">
                <a:avLst/>
              </a:prstGeom>
              <a:blipFill rotWithShape="true">
                <a:blip r:embed="rId3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/>
              <p:cNvSpPr/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DejaVu Math TeX Gyre" panose="02000503000000000000" charset="0"/>
                              <a:ea typeface="宋体" pitchFamily="2" charset="-122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20" name="Oval 19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19340" y="5069205"/>
                <a:ext cx="523240" cy="547370"/>
              </a:xfrm>
              <a:prstGeom prst="ellipse">
                <a:avLst/>
              </a:prstGeom>
              <a:blipFill rotWithShape="true">
                <a:blip r:embed="rId4"/>
                <a:stretch>
                  <a:fillRect l="-1335" t="-1276" r="-1214" b="-1160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20"/>
              <p:cNvSpPr/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</a:rPr>
                        <m:t>ℎ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21" name="Oval 20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121140" y="4669790"/>
                <a:ext cx="476885" cy="509905"/>
              </a:xfrm>
              <a:prstGeom prst="ellipse">
                <a:avLst/>
              </a:prstGeom>
              <a:blipFill rotWithShape="true">
                <a:blip r:embed="rId5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/>
              <p:cNvSpPr/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</a:rPr>
                        <m:t>𝑣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22" name="Oval 21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8314690" y="4669790"/>
                <a:ext cx="476885" cy="509905"/>
              </a:xfrm>
              <a:prstGeom prst="ellipse">
                <a:avLst/>
              </a:prstGeom>
              <a:blipFill rotWithShape="true">
                <a:blip r:embed="rId6"/>
                <a:stretch>
                  <a:fillRect l="-1465" t="-1370" r="-1332" b="-1245"/>
                </a:stretch>
              </a:blipFill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val 22"/>
              <p:cNvSpPr/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anchor="ctr" anchorCtr="false" compatLnSpc="true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DejaVu Math TeX Gyre" panose="02000503000000000000" charset="0"/>
                          <a:ea typeface="宋体" pitchFamily="2" charset="-122"/>
                          <a:cs typeface="DejaVu Math TeX Gyre" panose="02000503000000000000" charset="0"/>
                        </a:rPr>
                        <m:t>𝑦</m:t>
                      </m:r>
                    </m:oMath>
                  </m:oMathPara>
                </a14:m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80604020202020204" pitchFamily="34" charset="0"/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23" name="Oval 22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927590" y="4502150"/>
                <a:ext cx="871220" cy="845185"/>
              </a:xfrm>
              <a:prstGeom prst="ellipse">
                <a:avLst/>
              </a:prstGeom>
              <a:blipFill rotWithShape="true">
                <a:blip r:embed="rId7"/>
                <a:stretch>
                  <a:fillRect l="-802" t="-826" r="-729" b="-751"/>
                </a:stretch>
              </a:blipFill>
              <a:ln>
                <a:solidFill>
                  <a:srgbClr val="CC33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9" idx="6"/>
            <a:endCxn id="22" idx="1"/>
          </p:cNvCxnSpPr>
          <p:nvPr/>
        </p:nvCxnSpPr>
        <p:spPr>
          <a:xfrm>
            <a:off x="7942580" y="4591685"/>
            <a:ext cx="441960" cy="13716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Straight Arrow Connector 24"/>
          <p:cNvCxnSpPr>
            <a:stCxn id="20" idx="6"/>
            <a:endCxn id="22" idx="3"/>
          </p:cNvCxnSpPr>
          <p:nvPr/>
        </p:nvCxnSpPr>
        <p:spPr>
          <a:xfrm flipV="true">
            <a:off x="7942580" y="5088890"/>
            <a:ext cx="441960" cy="238125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Straight Arrow Connector 25"/>
          <p:cNvCxnSpPr>
            <a:stCxn id="22" idx="6"/>
            <a:endCxn id="21" idx="2"/>
          </p:cNvCxnSpPr>
          <p:nvPr/>
        </p:nvCxnSpPr>
        <p:spPr>
          <a:xfrm>
            <a:off x="8791575" y="4909185"/>
            <a:ext cx="329565" cy="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Straight Arrow Connector 26"/>
          <p:cNvCxnSpPr>
            <a:stCxn id="21" idx="6"/>
            <a:endCxn id="23" idx="2"/>
          </p:cNvCxnSpPr>
          <p:nvPr/>
        </p:nvCxnSpPr>
        <p:spPr>
          <a:xfrm>
            <a:off x="9598025" y="4909185"/>
            <a:ext cx="329565" cy="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" name="TextBox 57"/>
          <p:cNvSpPr txBox="true"/>
          <p:nvPr/>
        </p:nvSpPr>
        <p:spPr>
          <a:xfrm>
            <a:off x="8652438" y="3965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正向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57"/>
          <p:cNvSpPr txBox="true"/>
          <p:nvPr/>
        </p:nvSpPr>
        <p:spPr>
          <a:xfrm>
            <a:off x="8635928" y="561687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反向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70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34"/>
          <p:cNvSpPr txBox="true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4"/>
                </a:solidFill>
                <a:effectLst/>
              </a:rPr>
              <a:t>神经网络是函数近似，不是预测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p:sp>
        <p:nvSpPr>
          <p:cNvPr id="1" name="Google Shape;9572;p134"/>
          <p:cNvSpPr txBox="true"/>
          <p:nvPr/>
        </p:nvSpPr>
        <p:spPr>
          <a:xfrm>
            <a:off x="608765" y="5365670"/>
            <a:ext cx="9804800" cy="1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</a:bodyPr>
          <a:p>
            <a:pPr lvl="0" indent="0" algn="l" rtl="0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sz="1400">
                <a:solidFill>
                  <a:schemeClr val="accent1"/>
                </a:solidFill>
                <a:effectLst/>
                <a:sym typeface="+mn-ea"/>
              </a:rPr>
              <a:t>物理信息神经网络：一个求解非线性偏微分方程和其逆问题的神经网络框架</a:t>
            </a:r>
            <a:endParaRPr lang="zh-CN" altLang="en-US" sz="1400">
              <a:solidFill>
                <a:schemeClr val="accent1"/>
              </a:solidFill>
              <a:effectLst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1400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[1]</a:t>
            </a:r>
            <a:r>
              <a:rPr lang="en-US" altLang="zh-CN" sz="14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400" b="1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Physics-informed neural networks</a:t>
            </a:r>
            <a:r>
              <a:rPr lang="en-US" altLang="zh-CN" sz="14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: A deep learning framework for solving forward and inverse problems involving nonlinear partial differential equations</a:t>
            </a:r>
            <a:r>
              <a:rPr lang="en-US" altLang="en-US" sz="14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altLang="zh-CN" sz="14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M Raissi, P Perdikaris, GE Karniadakis</a:t>
            </a:r>
            <a:r>
              <a:rPr lang="en-US" altLang="en-US" sz="14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400" i="1"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Journal of Computational Physics 378, 686-707</a:t>
            </a:r>
            <a:endParaRPr lang="en-US" altLang="zh-CN" sz="1400" i="1">
              <a:effectLst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Picture 2" descr="nn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745490"/>
            <a:ext cx="5890260" cy="1982470"/>
          </a:xfrm>
          <a:prstGeom prst="rect">
            <a:avLst/>
          </a:prstGeom>
        </p:spPr>
      </p:pic>
      <p:pic>
        <p:nvPicPr>
          <p:cNvPr id="4" name="Picture 3" descr="pinn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2964180"/>
            <a:ext cx="5890260" cy="1986280"/>
          </a:xfrm>
          <a:prstGeom prst="rect">
            <a:avLst/>
          </a:prstGeom>
        </p:spPr>
      </p:pic>
      <p:sp>
        <p:nvSpPr>
          <p:cNvPr id="5" name="TextBox 57"/>
          <p:cNvSpPr txBox="true"/>
          <p:nvPr/>
        </p:nvSpPr>
        <p:spPr>
          <a:xfrm>
            <a:off x="7740015" y="1552575"/>
            <a:ext cx="184213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  <a:endParaRPr lang="zh-CN" altLang="en-US" dirty="0">
              <a:ln>
                <a:noFill/>
              </a:ln>
            </a:endParaRPr>
          </a:p>
        </p:txBody>
      </p:sp>
      <p:sp>
        <p:nvSpPr>
          <p:cNvPr id="6" name="TextBox 57"/>
          <p:cNvSpPr txBox="true"/>
          <p:nvPr/>
        </p:nvSpPr>
        <p:spPr>
          <a:xfrm>
            <a:off x="7740015" y="3773170"/>
            <a:ext cx="2925445" cy="368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l-GR" dirty="0">
                <a:ln>
                  <a:noFill/>
                </a:ln>
              </a:rPr>
              <a:t>数据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神经网络</a:t>
            </a:r>
            <a:r>
              <a:rPr lang="en-US" altLang="zh-CN" dirty="0">
                <a:ln>
                  <a:noFill/>
                </a:ln>
              </a:rPr>
              <a:t>+</a:t>
            </a:r>
            <a:r>
              <a:rPr lang="zh-CN" altLang="en-US" dirty="0">
                <a:ln>
                  <a:noFill/>
                </a:ln>
              </a:rPr>
              <a:t>物理规律</a:t>
            </a:r>
            <a:endParaRPr lang="zh-CN" altLang="en-US" dirty="0">
              <a:ln>
                <a:noFill/>
              </a:ln>
            </a:endParaRPr>
          </a:p>
        </p:txBody>
      </p:sp>
      <p:cxnSp>
        <p:nvCxnSpPr>
          <p:cNvPr id="7" name="Straight Arrow Connector 6"/>
          <p:cNvCxnSpPr>
            <a:stCxn id="3" idx="3"/>
            <a:endCxn id="5" idx="1"/>
          </p:cNvCxnSpPr>
          <p:nvPr/>
        </p:nvCxnSpPr>
        <p:spPr>
          <a:xfrm>
            <a:off x="7449820" y="1736725"/>
            <a:ext cx="290195" cy="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7449820" y="3957320"/>
            <a:ext cx="290195" cy="0"/>
          </a:xfrm>
          <a:prstGeom prst="straightConnector1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015" y="2132330"/>
            <a:ext cx="31908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24" descr="无标题绘图 (5)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745490"/>
            <a:ext cx="7235825" cy="5242560"/>
          </a:xfrm>
          <a:prstGeom prst="rect">
            <a:avLst/>
          </a:prstGeom>
        </p:spPr>
      </p:pic>
      <p:sp>
        <p:nvSpPr>
          <p:cNvPr id="9571" name="Google Shape;9571;p134"/>
          <p:cNvSpPr txBox="true"/>
          <p:nvPr/>
        </p:nvSpPr>
        <p:spPr>
          <a:xfrm>
            <a:off x="1972000" y="72665"/>
            <a:ext cx="8248000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fals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>
                <a:solidFill>
                  <a:schemeClr val="accent4"/>
                </a:solidFill>
                <a:effectLst/>
              </a:rPr>
              <a:t>物理信息神经网络设置了共享参数的两个网络</a:t>
            </a:r>
            <a:endParaRPr lang="zh-CN" altLang="en-US" sz="2800">
              <a:solidFill>
                <a:schemeClr val="accent4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5"/>
              <p:cNvSpPr>
                <a:spLocks noGrp="true"/>
              </p:cNvSpPr>
              <p:nvPr>
                <p:ph sz="half" idx="2"/>
              </p:nvPr>
            </p:nvSpPr>
            <p:spPr>
              <a:xfrm>
                <a:off x="7231380" y="720090"/>
                <a:ext cx="3965575" cy="4317365"/>
              </a:xfrm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损失函数：</a:t>
                </a: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𝑀𝑆𝐸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+</m:t>
                          </m:r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𝑀𝑆𝐸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1">
                  <a:solidFill>
                    <a:schemeClr val="tx1"/>
                  </a:solidFill>
                  <a:latin typeface="DejaVu Math TeX Gyre" panose="02000503000000000000" charset="0"/>
                  <a:ea typeface="+mn-ea"/>
                  <a:cs typeface="DejaVu Math TeX Gyre" panose="02000503000000000000" charset="0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endParaRPr kumimoji="0" lang="en-US" altLang="en-US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:r>
                  <a:rPr kumimoji="0" lang="zh-CN" altLang="en-US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通过寻优方法最小化损失函数：</a:t>
                </a:r>
                <a:endParaRPr kumimoji="0" lang="zh-CN" altLang="en-US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Char char=""/>
                </a:pPr>
                <a:r>
                  <a:rPr kumimoji="0" lang="en-US" altLang="zh-CN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L-BFGS-B</a:t>
                </a:r>
                <a:endParaRPr kumimoji="0" lang="en-US" altLang="zh-CN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Wingdings" panose="05000000000000000000" charset="0"/>
                  <a:buChar char=""/>
                </a:pPr>
                <a:r>
                  <a:rPr kumimoji="0" lang="en-US" altLang="zh-CN" sz="1800" b="0" i="0" u="none" strike="noStrike" kern="1200" cap="none" spc="0" normalizeH="0" baseline="0" noProof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+mn-ea"/>
                  </a:rPr>
                  <a:t>Adams</a:t>
                </a:r>
                <a:endParaRPr kumimoji="0" lang="en-US" altLang="zh-CN" sz="1800" b="0" i="0" u="none" strike="noStrike" kern="1200" cap="none" spc="0" normalizeH="0" baseline="0" noProof="1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+mn-ea"/>
                </a:endParaRPr>
              </a:p>
            </p:txBody>
          </p:sp>
        </mc:Choice>
        <mc:Fallback>
          <p:sp>
            <p:nvSpPr>
              <p:cNvPr id="26" name="Content Placeholder 25"/>
              <p:cNvSpPr>
                <a:spLocks noRot="true" noChangeAspect="true" noMove="true" noResize="true" noEditPoints="true" noAdjustHandles="true" noChangeArrowheads="true" noChangeShapeType="true" noTextEdit="true"/>
              </p:cNvSpPr>
              <p:nvPr>
                <p:ph sz="half" idx="2"/>
              </p:nvPr>
            </p:nvSpPr>
            <p:spPr>
              <a:xfrm>
                <a:off x="7231380" y="720090"/>
                <a:ext cx="3965575" cy="4317365"/>
              </a:xfrm>
              <a:blipFill rotWithShape="true">
                <a:blip r:embed="rId2"/>
                <a:stretch>
                  <a:fillRect l="-128" t="-118" r="-112" b="-103"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7"/>
          <p:cNvSpPr txBox="true"/>
          <p:nvPr/>
        </p:nvSpPr>
        <p:spPr>
          <a:xfrm>
            <a:off x="2705028" y="5988348"/>
            <a:ext cx="1991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PINNs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框架示意图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true"/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</m:oMath>
                  </m:oMathPara>
                </a14:m>
                <a:endParaRPr lang="en-US" altLang="en-US" sz="2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Text Box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389192" y="1854771"/>
                <a:ext cx="3352165" cy="520700"/>
              </a:xfrm>
              <a:prstGeom prst="rect">
                <a:avLst/>
              </a:prstGeom>
              <a:blipFill rotWithShape="true">
                <a:blip r:embed="rId1"/>
                <a:stretch>
                  <a:fillRect l="-17" t="-110" r="-153" b="1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true"/>
          <p:nvPr/>
        </p:nvSpPr>
        <p:spPr>
          <a:xfrm>
            <a:off x="560705" y="1394460"/>
            <a:ext cx="318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物理信息神经网络</a:t>
            </a:r>
            <a:endParaRPr lang="zh-CN" altLang="en-US" sz="2400"/>
          </a:p>
        </p:txBody>
      </p:sp>
      <p:sp>
        <p:nvSpPr>
          <p:cNvPr id="5" name="Left Arrow 4"/>
          <p:cNvSpPr/>
          <p:nvPr/>
        </p:nvSpPr>
        <p:spPr>
          <a:xfrm>
            <a:off x="389255" y="553085"/>
            <a:ext cx="3394075" cy="660400"/>
          </a:xfrm>
          <a:prstGeom prst="lef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41540" y="687070"/>
            <a:ext cx="2983865" cy="3492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241540" y="26035"/>
            <a:ext cx="3003550" cy="61404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465" y="170180"/>
            <a:ext cx="2983865" cy="34734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9" name="Text Box 8"/>
          <p:cNvSpPr txBox="true"/>
          <p:nvPr/>
        </p:nvSpPr>
        <p:spPr>
          <a:xfrm>
            <a:off x="3945890" y="149225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3945890" y="687070"/>
            <a:ext cx="312166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/>
              <a:t>物理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true"/>
              <p:nvPr/>
            </p:nvSpPr>
            <p:spPr>
              <a:xfrm>
                <a:off x="389255" y="5227320"/>
                <a:ext cx="5829935" cy="11353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+mn-ea"/>
                          <a:cs typeface="DejaVu Math TeX Gyre" panose="02000503000000000000" charset="0"/>
                          <a:sym typeface="+mn-ea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=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𝑓</m:t>
                          </m:r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𝑓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𝑖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1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+mn-ea"/>
                              <a:cs typeface="DejaVu Math TeX Gyre" panose="02000503000000000000" charset="0"/>
                              <a:sym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1">
                                  <a:solidFill>
                                    <a:schemeClr val="tx1"/>
                                  </a:solidFill>
                                  <a:latin typeface="DejaVu Math TeX Gyre" panose="02000503000000000000" charset="0"/>
                                  <a:ea typeface="+mn-ea"/>
                                  <a:cs typeface="DejaVu Math TeX Gyre" panose="02000503000000000000" charset="0"/>
                                  <a:sym typeface="+mn-ea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 Box 10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389255" y="5227320"/>
                <a:ext cx="5829935" cy="113538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true"/>
          </p:cNvPicPr>
          <p:nvPr/>
        </p:nvPicPr>
        <p:blipFill>
          <a:blip r:embed="rId3"/>
          <a:srcRect l="4026" t="2909" r="21728" b="4073"/>
          <a:stretch>
            <a:fillRect/>
          </a:stretch>
        </p:blipFill>
        <p:spPr>
          <a:xfrm>
            <a:off x="389255" y="2534920"/>
            <a:ext cx="6182360" cy="2692400"/>
          </a:xfrm>
          <a:prstGeom prst="rect">
            <a:avLst/>
          </a:prstGeom>
        </p:spPr>
      </p:pic>
      <p:sp>
        <p:nvSpPr>
          <p:cNvPr id="18" name="Text Box 17"/>
          <p:cNvSpPr txBox="true"/>
          <p:nvPr/>
        </p:nvSpPr>
        <p:spPr>
          <a:xfrm>
            <a:off x="6906895" y="4291330"/>
            <a:ext cx="4192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声源位于原点，对于非声源点处声场满足</a:t>
            </a:r>
            <a:r>
              <a:rPr lang="zh-CN" altLang="en-US">
                <a:solidFill>
                  <a:srgbClr val="FF0000"/>
                </a:solidFill>
              </a:rPr>
              <a:t>齐次</a:t>
            </a:r>
            <a:r>
              <a:rPr lang="en-US" altLang="zh-CN">
                <a:solidFill>
                  <a:srgbClr val="FF0000"/>
                </a:solidFill>
              </a:rPr>
              <a:t>Helmholtz</a:t>
            </a:r>
            <a:r>
              <a:rPr lang="zh-CN" altLang="en-US"/>
              <a:t>方程。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对边界和内部点进行如图所示采样。</a:t>
            </a:r>
            <a:endParaRPr lang="zh-CN" altLang="en-US"/>
          </a:p>
        </p:txBody>
      </p:sp>
      <p:pic>
        <p:nvPicPr>
          <p:cNvPr id="19" name="Picture 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80" y="1213485"/>
            <a:ext cx="3913505" cy="293560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219190" y="1478280"/>
            <a:ext cx="756285" cy="292100"/>
          </a:xfrm>
          <a:prstGeom prst="rightArrow">
            <a:avLst/>
          </a:prstGeom>
          <a:solidFill>
            <a:srgbClr val="FF6600"/>
          </a:solidFill>
          <a:ln>
            <a:solidFill>
              <a:srgbClr val="CC33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3" name="Text Box 12"/>
          <p:cNvSpPr txBox="true"/>
          <p:nvPr/>
        </p:nvSpPr>
        <p:spPr>
          <a:xfrm>
            <a:off x="5403850" y="1453515"/>
            <a:ext cx="95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2060"/>
                </a:solidFill>
              </a:rPr>
              <a:t>声源点</a:t>
            </a:r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6760210" y="5716270"/>
            <a:ext cx="1167765" cy="331470"/>
          </a:xfrm>
          <a:prstGeom prst="left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宋体" pitchFamily="2" charset="-122"/>
            </a:endParaRPr>
          </a:p>
        </p:txBody>
      </p:sp>
      <p:sp>
        <p:nvSpPr>
          <p:cNvPr id="15" name="Text Box 14"/>
          <p:cNvSpPr txBox="true"/>
          <p:nvPr/>
        </p:nvSpPr>
        <p:spPr>
          <a:xfrm>
            <a:off x="7927975" y="567944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2060"/>
                </a:solidFill>
              </a:rPr>
              <a:t>损失函数</a:t>
            </a:r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58" name="TextBox 57"/>
          <p:cNvSpPr txBox="true"/>
          <p:nvPr/>
        </p:nvSpPr>
        <p:spPr>
          <a:xfrm>
            <a:off x="1022913" y="6362998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声压数据约束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57"/>
          <p:cNvSpPr txBox="true"/>
          <p:nvPr/>
        </p:nvSpPr>
        <p:spPr>
          <a:xfrm>
            <a:off x="4457628" y="6362998"/>
            <a:ext cx="1097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PDE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约束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57"/>
          <p:cNvSpPr txBox="true"/>
          <p:nvPr/>
        </p:nvSpPr>
        <p:spPr>
          <a:xfrm>
            <a:off x="3945818" y="1931333"/>
            <a:ext cx="1407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PDE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约束：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-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310" y="285115"/>
            <a:ext cx="7315200" cy="2743200"/>
          </a:xfrm>
          <a:prstGeom prst="rect">
            <a:avLst/>
          </a:prstGeom>
        </p:spPr>
      </p:pic>
      <p:pic>
        <p:nvPicPr>
          <p:cNvPr id="13" name="Picture 12" descr="fig3-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3396615"/>
            <a:ext cx="36576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281305"/>
            <a:ext cx="3557270" cy="2667635"/>
          </a:xfrm>
          <a:prstGeom prst="rect">
            <a:avLst/>
          </a:prstGeom>
        </p:spPr>
      </p:pic>
      <p:sp>
        <p:nvSpPr>
          <p:cNvPr id="58" name="TextBox 57"/>
          <p:cNvSpPr txBox="true"/>
          <p:nvPr/>
        </p:nvSpPr>
        <p:spPr>
          <a:xfrm>
            <a:off x="1540438" y="2949238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训练数据采样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57"/>
          <p:cNvSpPr txBox="true"/>
          <p:nvPr/>
        </p:nvSpPr>
        <p:spPr>
          <a:xfrm>
            <a:off x="5754298" y="2939713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l-GR" dirty="0">
                <a:solidFill>
                  <a:schemeClr val="accent1">
                    <a:lumMod val="50000"/>
                  </a:schemeClr>
                </a:solidFill>
              </a:rPr>
              <a:t>声压传播损失的精确解和网络预测结果</a:t>
            </a:r>
            <a:endParaRPr lang="zh-CN" altLang="el-G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57"/>
          <p:cNvSpPr txBox="true"/>
          <p:nvPr/>
        </p:nvSpPr>
        <p:spPr>
          <a:xfrm>
            <a:off x="504118" y="6140113"/>
            <a:ext cx="3627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y=5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处声压传播损失逐点误差比较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691380" y="1551305"/>
            <a:ext cx="238760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>
            <a:off x="8348980" y="1564005"/>
            <a:ext cx="2387600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6" name="Picture 25" descr="fig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210" y="3396615"/>
            <a:ext cx="5349240" cy="2193925"/>
          </a:xfrm>
          <a:prstGeom prst="rect">
            <a:avLst/>
          </a:prstGeom>
        </p:spPr>
      </p:pic>
      <p:sp>
        <p:nvSpPr>
          <p:cNvPr id="27" name="Text Box 26"/>
          <p:cNvSpPr txBox="true"/>
          <p:nvPr/>
        </p:nvSpPr>
        <p:spPr>
          <a:xfrm>
            <a:off x="9661525" y="4257040"/>
            <a:ext cx="1153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声压实部</a:t>
            </a:r>
            <a:endParaRPr lang="en-US" altLang="en-US"/>
          </a:p>
          <a:p>
            <a:r>
              <a:rPr lang="zh-CN" altLang="en-US"/>
              <a:t>声压虚部</a:t>
            </a:r>
            <a:endParaRPr lang="zh-CN" altLang="en-US"/>
          </a:p>
        </p:txBody>
      </p:sp>
      <p:sp>
        <p:nvSpPr>
          <p:cNvPr id="28" name="TextBox 57"/>
          <p:cNvSpPr txBox="true"/>
          <p:nvPr/>
        </p:nvSpPr>
        <p:spPr>
          <a:xfrm>
            <a:off x="5269158" y="5590838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dirty="0">
                <a:solidFill>
                  <a:schemeClr val="accent1">
                    <a:lumMod val="50000"/>
                  </a:schemeClr>
                </a:solidFill>
              </a:rPr>
              <a:t>采用同一个网络训练声压实部和声压虚部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2405</Words>
  <Application>WPS Presentation</Application>
  <PresentationFormat>宽屏</PresentationFormat>
  <Paragraphs>185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DejaVu Sans</vt:lpstr>
      <vt:lpstr>文泉驿微米黑</vt:lpstr>
      <vt:lpstr>Times New Roman</vt:lpstr>
      <vt:lpstr>DejaVu Math TeX Gyre</vt:lpstr>
      <vt:lpstr>Wingdings</vt:lpstr>
      <vt:lpstr>文泉驿正黑</vt:lpstr>
      <vt:lpstr>微软雅黑</vt:lpstr>
      <vt:lpstr>宋体</vt:lpstr>
      <vt:lpstr>Arial Unicode MS</vt:lpstr>
      <vt:lpstr>Blue Waves</vt:lpstr>
      <vt:lpstr>数据驱动的声场预报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xliang</dc:creator>
  <cp:lastModifiedBy>XLiang</cp:lastModifiedBy>
  <cp:revision>103</cp:revision>
  <dcterms:created xsi:type="dcterms:W3CDTF">2021-09-27T04:58:22Z</dcterms:created>
  <dcterms:modified xsi:type="dcterms:W3CDTF">2021-09-27T04:58:22Z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